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wintergartenberlin.online/index.html" TargetMode="External"/><Relationship Id="rId3" Type="http://schemas.openxmlformats.org/officeDocument/2006/relationships/hyperlink" Target="https://spaces.wintergartenberlin.online/paket-edd7b2c1a6534cddbc40829dd9d6338a/warmwintergarten-oder-kaltwintergarten-der-unterschied-erkl-rt-97f95cde.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und Verglasung für den Wintergarten</a:t>
            </a:r>
          </a:p>
        </p:txBody>
      </p:sp>
      <p:sp>
        <p:nvSpPr>
          <p:cNvPr id="3" name="Content Placeholder 2"/>
          <p:cNvSpPr>
            <a:spLocks noGrp="1"/>
          </p:cNvSpPr>
          <p:nvPr>
            <p:ph idx="1"/>
          </p:nvPr>
        </p:nvSpPr>
        <p:spPr/>
        <p:txBody>
          <a:bodyPr/>
          <a:lstStyle/>
          <a:p>
            <a:r>
              <a:t>Ein Wintergarten erweitert das Wohnhaus um einen glasgeprägten Raum mit Verbindung zum Garten. Ob als geschützter Sitzplatz in der Übergangszeit oder als beheizter Aufenthaltsraum das ganze Jahr über – die Planung beginnt mit dem Nutzungsziel, nicht mit der Formensprache. Dieser Leitfaden fasst die wesentlichen Zusammenhänge zusammen, die für ein Wintergartenprojekt in Berlin relevant sind. Er dient als gemeinsame Grundlage für vertiefende Dokumente zu einzelnen Planungsschritten.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Nutzungsziel festlegen: Kaltwintergarten oder Warmwintergarten</a:t>
            </a:r>
          </a:p>
        </p:txBody>
      </p:sp>
      <p:sp>
        <p:nvSpPr>
          <p:cNvPr id="3" name="Content Placeholder 2"/>
          <p:cNvSpPr>
            <a:spLocks noGrp="1"/>
          </p:cNvSpPr>
          <p:nvPr>
            <p:ph idx="1"/>
          </p:nvPr>
        </p:nvSpPr>
        <p:spPr/>
        <p:txBody>
          <a:bodyPr/>
          <a:lstStyle/>
          <a:p>
            <a:pPr>
              <a:defRPr sz="1800"/>
            </a:pPr>
            <a:r>
              <a:t>Die erste Entscheidung betrifft nicht Material oder Größe, sondern die beabsichtigte Nutzung. Ein Kaltwintergarten ist unbeheizt und schützt vor Wind und Regen; die Raumtemperatur bleibt stark von Sonne und Außenklima abhängig. Er eignet sich als saisonaler Aufenthaltsbereich und verlängert die Nutzungszeit der Terrasse, ersetzt aber keinen beheizten Wohnraum. Ein Warmwintergarten wird für ganzjährige Nutzung geplant: Boden, Dach, Profile und Verglasung bilden eine thermische Hülle, die zusammen mit einer Heizung komfortable Temperaturen ermöglicht. Diese Unterscheidung beeinflusst sämtliche Folgeschritte – von der Statik bis zur Baugenehmigu</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Nutzungsziel festlegen: Kaltwintergarten oder Warmwintergarten</a:t>
            </a:r>
          </a:p>
        </p:txBody>
      </p:sp>
      <p:sp>
        <p:nvSpPr>
          <p:cNvPr id="3" name="Content Placeholder 2"/>
          <p:cNvSpPr>
            <a:spLocks noGrp="1"/>
          </p:cNvSpPr>
          <p:nvPr>
            <p:ph idx="1"/>
          </p:nvPr>
        </p:nvSpPr>
        <p:spPr/>
        <p:txBody>
          <a:bodyPr/>
          <a:lstStyle/>
          <a:p>
            <a:pPr>
              <a:defRPr sz="1800"/>
            </a:pPr>
            <a:r>
              <a:t>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in Berlin prüfen</a:t>
            </a:r>
          </a:p>
        </p:txBody>
      </p:sp>
      <p:sp>
        <p:nvSpPr>
          <p:cNvPr id="3" name="Content Placeholder 2"/>
          <p:cNvSpPr>
            <a:spLocks noGrp="1"/>
          </p:cNvSpPr>
          <p:nvPr>
            <p:ph idx="1"/>
          </p:nvPr>
        </p:nvSpPr>
        <p:spPr/>
        <p:txBody>
          <a:bodyPr/>
          <a:lstStyle/>
          <a:p>
            <a:pPr>
              <a:defRPr sz="1800"/>
            </a:pPr>
            <a:r>
              <a:t>Ein geschlossener Glasanbau an einem Wohnhaus in Berlin ist nicht pauschal genehmigungsfrei. Eine offene Terrassenüberdachung und ein geschlossener Wintergarten sind unterschiedliche Vorhaben; aus einer Verfahrensfreiheitsregel für Überdachungen lässt sich nicht automatisch auf einen verglasten Anbau schließen. Entscheidend sind die tatsächliche Konstruktion, die geplante Nutzung und die Grundstückssituation. Die Bauordnung für Berlin enthält die maßgeblichen Regelungen zu Verfahrensfreiheit, Genehmigungsfreistellung und Baugenehmigung. Vor einer verbindlichen Bestellung sollte das konkrete Vorhaben mit der zuständigen Bauaufsicht und den Pla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in Berlin prüfen</a:t>
            </a:r>
          </a:p>
        </p:txBody>
      </p:sp>
      <p:sp>
        <p:nvSpPr>
          <p:cNvPr id="3" name="Content Placeholder 2"/>
          <p:cNvSpPr>
            <a:spLocks noGrp="1"/>
          </p:cNvSpPr>
          <p:nvPr>
            <p:ph idx="1"/>
          </p:nvPr>
        </p:nvSpPr>
        <p:spPr/>
        <p:txBody>
          <a:bodyPr/>
          <a:lstStyle/>
          <a:p>
            <a:pPr>
              <a:defRPr sz="1800"/>
            </a:pPr>
            <a:r>
              <a:t>nungsbeteiligten geklärt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und Anschluss am Haus bewerten</a:t>
            </a:r>
          </a:p>
        </p:txBody>
      </p:sp>
      <p:sp>
        <p:nvSpPr>
          <p:cNvPr id="3" name="Content Placeholder 2"/>
          <p:cNvSpPr>
            <a:spLocks noGrp="1"/>
          </p:cNvSpPr>
          <p:nvPr>
            <p:ph idx="1"/>
          </p:nvPr>
        </p:nvSpPr>
        <p:spPr/>
        <p:txBody>
          <a:bodyPr/>
          <a:lstStyle/>
          <a:p>
            <a:pPr>
              <a:defRPr sz="1800"/>
            </a:pPr>
            <a:r>
              <a:t>Ein nachträglicher Anbau beginnt mit der vorhandenen Bausubstanz. Das Fundament muss die Lasten des Tragwerks aufnehmen können; ein optisch intakter Terrassenbelag ist dafür kein ausreichender Nachweis. Der Untergrund, Baugrund und die Lasten sollten fachlich beurteilt werden. Am Übergang zum Haus treffen neue Konstruktion und bestehende Wand aufeinander: Befestigung, Dichtheit und kontrollierte Entwässerung müssen geplant werden. Bei beheizter Nutzung ist zusätzlich auf durchgehenden Wärmeschutz und die Vermeidung ungünstiger Wärmebrücken zu achten. Soll eine bestehende Wand geöffnet werden, ist ihre statische Funktion vor der Ausführung zu </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und Anschluss am Haus bewerten</a:t>
            </a:r>
          </a:p>
        </p:txBody>
      </p:sp>
      <p:sp>
        <p:nvSpPr>
          <p:cNvPr id="3" name="Content Placeholder 2"/>
          <p:cNvSpPr>
            <a:spLocks noGrp="1"/>
          </p:cNvSpPr>
          <p:nvPr>
            <p:ph idx="1"/>
          </p:nvPr>
        </p:nvSpPr>
        <p:spPr/>
        <p:txBody>
          <a:bodyPr/>
          <a:lstStyle/>
          <a:p>
            <a:pPr>
              <a:defRPr sz="1800"/>
            </a:pPr>
            <a:r>
              <a:t>prüfen.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 und Verglasung aufeinander abstimmen</a:t>
            </a:r>
          </a:p>
        </p:txBody>
      </p:sp>
      <p:sp>
        <p:nvSpPr>
          <p:cNvPr id="3" name="Content Placeholder 2"/>
          <p:cNvSpPr>
            <a:spLocks noGrp="1"/>
          </p:cNvSpPr>
          <p:nvPr>
            <p:ph idx="1"/>
          </p:nvPr>
        </p:nvSpPr>
        <p:spPr/>
        <p:txBody>
          <a:bodyPr/>
          <a:lstStyle/>
          <a:p>
            <a:pPr>
              <a:defRPr sz="1800"/>
            </a:pPr>
            <a:r>
              <a:t>Aluminiumprofile bieten vielfältige Oberflächenoptionen und schlanke Ansichten; für beheizte Nutzung ist die thermische Qualität des Profilsystems entscheidend. Holz bringt eine sichtbare natürliche Optik ein. Die Verglasung beeinflusst mit ihrem g-Wert den solaren Energieeintrag und damit das sommerliche und winterliche Raumklima. Wärmedurchgang und Sonnenenergie sind dabei zwei verschiedene Eigenschaften des Glases, die getrennt betrachtet werden sollten. Die Wahl von Material und Verglasung hängt von Nutzungsziel, Ausrichtung und architektonischem Kontext ab.</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Sommerklima und Beschattung planen</a:t>
            </a:r>
          </a:p>
        </p:txBody>
      </p:sp>
      <p:sp>
        <p:nvSpPr>
          <p:cNvPr id="3" name="Content Placeholder 2"/>
          <p:cNvSpPr>
            <a:spLocks noGrp="1"/>
          </p:cNvSpPr>
          <p:nvPr>
            <p:ph idx="1"/>
          </p:nvPr>
        </p:nvSpPr>
        <p:spPr/>
        <p:txBody>
          <a:bodyPr/>
          <a:lstStyle/>
          <a:p>
            <a:pPr>
              <a:defRPr sz="1800"/>
            </a:pPr>
            <a:r>
              <a:t>Glasräume können sich auch ohne Heizung stark aufheizen, wenn Sonnenenergie durch die Verglasung gelangt und wenig Luftaustausch stattfindet. Die Ausrichtung des Wintergartens bestimmt, welche Glasflächen zu welcher Tageszeit betroffen sind. Außenliegende Beschattung fängt Strahlung vor dem Glaseintritt ab und ist daher grundsätzlich wirksamer als innenliegende Abschirmung, die Blendung und Sichtschutz bieten kann, aber einen Teil der Energie bereits durchgelassen hat. Ein einzelner Sonnenschutz verbessert die Bedingungen, ersetzt aber kein abgestimmtes Sommerkonzept aus Beschattung, Lüftung und gegebenenfalls mechanischer Entlüftung.</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Lüftung und Kondenswasser verstehen</a:t>
            </a:r>
          </a:p>
        </p:txBody>
      </p:sp>
      <p:sp>
        <p:nvSpPr>
          <p:cNvPr id="3" name="Content Placeholder 2"/>
          <p:cNvSpPr>
            <a:spLocks noGrp="1"/>
          </p:cNvSpPr>
          <p:nvPr>
            <p:ph idx="1"/>
          </p:nvPr>
        </p:nvSpPr>
        <p:spPr/>
        <p:txBody>
          <a:bodyPr/>
          <a:lstStyle/>
          <a:p>
            <a:pPr>
              <a:defRPr sz="1800"/>
            </a:pPr>
            <a:r>
              <a:t>Kondenswasser entsteht, wenn warme, feuchte Luft an einer ausreichend kalten Oberfläche abkühlt und Feuchtigkeit dort abgibt. Entscheidend ist das Zusammenspiel aus Luftfeuchte und Oberflächentemperatur, nicht allein die Raumtemperatur. Scheibenränder, Profile und Anschlüsse verhalten sich häufig anders als die Glasmitte. Unterscheiden Sie die Stelle des Wassers: Beschlag auf der Innenseite deutet auf Raumfeuchte und Bauteiloberflächen hin, Außenbeschlag ist physikalisch normal und kein Mangel, Feuchte zwischen den Scheiben eines Isolierglases sollte fachlich geprüft werden. Auch ein Zusammenhang mit Regenwasser kann auf Undichtigkeiten am An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Lüftung und Kondenswasser verstehen</a:t>
            </a:r>
          </a:p>
        </p:txBody>
      </p:sp>
      <p:sp>
        <p:nvSpPr>
          <p:cNvPr id="3" name="Content Placeholder 2"/>
          <p:cNvSpPr>
            <a:spLocks noGrp="1"/>
          </p:cNvSpPr>
          <p:nvPr>
            <p:ph idx="1"/>
          </p:nvPr>
        </p:nvSpPr>
        <p:spPr/>
        <p:txBody>
          <a:bodyPr/>
          <a:lstStyle/>
          <a:p>
            <a:pPr>
              <a:defRPr sz="1800"/>
            </a:pPr>
            <a:r>
              <a:t>schluss hinweisen. Regelmäßiges Stoßlüften hilft, Raumfeuchte abzuführen.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zur Wintergartenplanung</a:t>
            </a:r>
          </a:p>
        </p:txBody>
      </p:sp>
      <p:sp>
        <p:nvSpPr>
          <p:cNvPr id="3" name="Content Placeholder 2"/>
          <p:cNvSpPr>
            <a:spLocks noGrp="1"/>
          </p:cNvSpPr>
          <p:nvPr>
            <p:ph idx="1"/>
          </p:nvPr>
        </p:nvSpPr>
        <p:spPr/>
        <p:txBody>
          <a:bodyPr/>
          <a:lstStyle/>
          <a:p>
            <a:r>
              <a:rPr sz="1800">
                <a:hlinkClick r:id="rId2"/>
              </a:rPr>
              <a:t>Wintergarten bauen in Berlin | Planung &amp; Anfrage</a:t>
            </a:r>
          </a:p>
          <a:p>
            <a:r>
              <a:rPr sz="1800">
                <a:hlinkClick r:id="rId3"/>
              </a:rPr>
              <a:t>Warmwintergarten oder Kaltwintergarten – der Unterschied erklärt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